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648000" y="6624000"/>
            <a:ext cx="9071280" cy="8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it-IT" sz="1600" strike="noStrike">
                <a:latin typeface="Arial"/>
              </a:rPr>
              <a:t>Paternò Italy, Meeting 19 – 23 March 2018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504000" y="1656000"/>
            <a:ext cx="9071280" cy="331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The highest turnover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3200" strike="noStrike">
                <a:solidFill>
                  <a:srgbClr val="ff0000"/>
                </a:solidFill>
                <a:latin typeface="Arial"/>
              </a:rPr>
              <a:t>of a company is equal to sum of all  sales revenues ,  services from a company ‘s sales in the tax year against invoices issued.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3200" strike="noStrike">
                <a:solidFill>
                  <a:srgbClr val="ff0000"/>
                </a:solidFill>
                <a:latin typeface="Arial"/>
              </a:rPr>
              <a:t>∑ </a:t>
            </a:r>
            <a:r>
              <a:rPr lang="it-IT" sz="3200" strike="noStrike">
                <a:solidFill>
                  <a:srgbClr val="ff0000"/>
                </a:solidFill>
                <a:latin typeface="Arial"/>
              </a:rPr>
              <a:t>Sales revenues</a:t>
            </a:r>
            <a:endParaRPr/>
          </a:p>
        </p:txBody>
      </p:sp>
      <p:sp>
        <p:nvSpPr>
          <p:cNvPr id="38" name="CustomShape 3"/>
          <p:cNvSpPr/>
          <p:nvPr/>
        </p:nvSpPr>
        <p:spPr>
          <a:xfrm>
            <a:off x="1800000" y="288000"/>
            <a:ext cx="655164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3600" strike="noStrike">
                <a:solidFill>
                  <a:srgbClr val="0000ff"/>
                </a:solidFill>
                <a:latin typeface="Liberation Serif;Times New Roman"/>
                <a:ea typeface="Lucida Sans"/>
              </a:rPr>
              <a:t>the Competition of start-up</a:t>
            </a:r>
            <a:endParaRPr/>
          </a:p>
        </p:txBody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5545800" y="3528000"/>
            <a:ext cx="4389840" cy="343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648000" y="6624000"/>
            <a:ext cx="9071280" cy="8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it-IT" sz="1600" strike="noStrike">
                <a:latin typeface="Arial"/>
              </a:rPr>
              <a:t>Paternò Italy, Meeting 19 – 23 March 2018</a:t>
            </a:r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288000" y="1284120"/>
            <a:ext cx="9503640" cy="41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The highest number  of successful transactions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3200" strike="noStrike">
                <a:solidFill>
                  <a:srgbClr val="ff0000"/>
                </a:solidFill>
                <a:latin typeface="Arial"/>
              </a:rPr>
              <a:t>we mean the number of  performances commercial contracts, as regards previous contact with buyers.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3200" strike="noStrike">
                <a:solidFill>
                  <a:srgbClr val="00ae00"/>
                </a:solidFill>
                <a:latin typeface="Arial"/>
              </a:rPr>
              <a:t>Successful contracts x 100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3200" strike="noStrike">
                <a:solidFill>
                  <a:srgbClr val="00ae00"/>
                </a:solidFill>
                <a:latin typeface="Arial"/>
              </a:rPr>
              <a:t>---------------------------------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3200" strike="noStrike">
                <a:solidFill>
                  <a:srgbClr val="ff6633"/>
                </a:solidFill>
                <a:latin typeface="Arial"/>
              </a:rPr>
              <a:t>the number of  contacts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2" name="CustomShape 3"/>
          <p:cNvSpPr/>
          <p:nvPr/>
        </p:nvSpPr>
        <p:spPr>
          <a:xfrm>
            <a:off x="1800000" y="288000"/>
            <a:ext cx="655164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3600" strike="noStrike">
                <a:solidFill>
                  <a:srgbClr val="0000ff"/>
                </a:solidFill>
                <a:latin typeface="Liberation Serif;Times New Roman"/>
                <a:ea typeface="Lucida Sans"/>
              </a:rPr>
              <a:t>the Competition of start-up</a:t>
            </a:r>
            <a:endParaRPr/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2787120" y="4894920"/>
            <a:ext cx="4628520" cy="165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648000" y="6624000"/>
            <a:ext cx="9071280" cy="8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it-IT" sz="1600" strike="noStrike">
                <a:latin typeface="Arial"/>
              </a:rPr>
              <a:t>Paternò Italy, Meeting 19 – 23 March 2018</a:t>
            </a:r>
            <a:endParaRPr/>
          </a:p>
        </p:txBody>
      </p:sp>
      <p:sp>
        <p:nvSpPr>
          <p:cNvPr id="45" name="CustomShape 2"/>
          <p:cNvSpPr/>
          <p:nvPr/>
        </p:nvSpPr>
        <p:spPr>
          <a:xfrm>
            <a:off x="288000" y="1056240"/>
            <a:ext cx="9503640" cy="347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Highest profit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600" strike="noStrike">
                <a:solidFill>
                  <a:srgbClr val="000000"/>
                </a:solidFill>
                <a:latin typeface="Arial"/>
              </a:rPr>
              <a:t>The rotation index of a storehouse shows how a firm control how much it sells in a particular time. (1year, 2months, etc...)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600" strike="noStrike">
                <a:solidFill>
                  <a:srgbClr val="000000"/>
                </a:solidFill>
                <a:latin typeface="Arial"/>
              </a:rPr>
              <a:t>Quick rotation of werehouse stocks  is considered from the company as a positive indicator because it shows how quick they sell goods before stocks can be old or not good anymore.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46" name="CustomShape 3"/>
          <p:cNvSpPr/>
          <p:nvPr/>
        </p:nvSpPr>
        <p:spPr>
          <a:xfrm>
            <a:off x="1800000" y="288000"/>
            <a:ext cx="655164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3600" strike="noStrike">
                <a:solidFill>
                  <a:srgbClr val="0000ff"/>
                </a:solidFill>
                <a:latin typeface="Liberation Serif;Times New Roman"/>
                <a:ea typeface="Lucida Sans"/>
              </a:rPr>
              <a:t>the Competition of start-up</a:t>
            </a:r>
            <a:endParaRPr/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432000" y="3924000"/>
            <a:ext cx="3455640" cy="143964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5724000" y="3636000"/>
            <a:ext cx="3921120" cy="320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648000" y="6624000"/>
            <a:ext cx="9071280" cy="8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it-IT" sz="1600" strike="noStrike">
                <a:latin typeface="Arial"/>
              </a:rPr>
              <a:t>Paternò Italy, Meeting 19 – 23 March 2018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288000" y="1168200"/>
            <a:ext cx="9503640" cy="22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it-IT" sz="6000" strike="noStrike">
                <a:solidFill>
                  <a:srgbClr val="00ae00"/>
                </a:solidFill>
                <a:latin typeface="Arial"/>
              </a:rPr>
              <a:t>Eco-Oriented Firms</a:t>
            </a:r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51" name="CustomShape 3"/>
          <p:cNvSpPr/>
          <p:nvPr/>
        </p:nvSpPr>
        <p:spPr>
          <a:xfrm>
            <a:off x="1800000" y="288000"/>
            <a:ext cx="655164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3600" strike="noStrike">
                <a:solidFill>
                  <a:srgbClr val="0000ff"/>
                </a:solidFill>
                <a:latin typeface="Liberation Serif;Times New Roman"/>
                <a:ea typeface="Lucida Sans"/>
              </a:rPr>
              <a:t>the Competition of start-up</a:t>
            </a:r>
            <a:endParaRPr/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818640" y="3833280"/>
            <a:ext cx="2133000" cy="214236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3478680" y="2398680"/>
            <a:ext cx="2856960" cy="285696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6471720" y="3528000"/>
            <a:ext cx="3144960" cy="25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4619880" y="3672000"/>
            <a:ext cx="5369760" cy="3239640"/>
          </a:xfrm>
          <a:prstGeom prst="rect">
            <a:avLst/>
          </a:prstGeom>
          <a:ln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648000" y="6624000"/>
            <a:ext cx="9071280" cy="8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it-IT" sz="1600" strike="noStrike">
                <a:latin typeface="Arial"/>
              </a:rPr>
              <a:t>Paternò Italy, Meeting 19 – 23 March 2018</a:t>
            </a:r>
            <a:endParaRPr/>
          </a:p>
        </p:txBody>
      </p:sp>
      <p:sp>
        <p:nvSpPr>
          <p:cNvPr id="57" name="CustomShape 2"/>
          <p:cNvSpPr/>
          <p:nvPr/>
        </p:nvSpPr>
        <p:spPr>
          <a:xfrm>
            <a:off x="288000" y="1224000"/>
            <a:ext cx="9503640" cy="42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Profit 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000000"/>
                </a:solidFill>
                <a:latin typeface="Arial"/>
              </a:rPr>
              <a:t>is the result of a gain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1" lang="it-IT" sz="3200" strike="noStrike">
                <a:solidFill>
                  <a:srgbClr val="000000"/>
                </a:solidFill>
                <a:latin typeface="Arial"/>
              </a:rPr>
              <a:t>=</a:t>
            </a:r>
            <a:r>
              <a:rPr b="1" lang="it-IT" sz="3200" strike="noStrike">
                <a:solidFill>
                  <a:srgbClr val="33cc66"/>
                </a:solidFill>
                <a:latin typeface="Arial"/>
              </a:rPr>
              <a:t>R</a:t>
            </a:r>
            <a:r>
              <a:rPr b="1" lang="it-IT" sz="3200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1" lang="it-IT" sz="3200" strike="noStrike">
                <a:solidFill>
                  <a:srgbClr val="0066cc"/>
                </a:solidFill>
                <a:latin typeface="Arial"/>
              </a:rPr>
              <a:t>C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1" lang="it-IT" sz="3200" strike="noStrike">
                <a:solidFill>
                  <a:srgbClr val="000000"/>
                </a:solidFill>
                <a:latin typeface="Arial"/>
              </a:rPr>
              <a:t>= Profit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33cc66"/>
                </a:solidFill>
                <a:latin typeface="Arial"/>
              </a:rPr>
              <a:t>R</a:t>
            </a:r>
            <a:r>
              <a:rPr b="1" lang="it-IT" sz="3200" strike="noStrike">
                <a:solidFill>
                  <a:srgbClr val="000000"/>
                </a:solidFill>
                <a:latin typeface="Arial"/>
              </a:rPr>
              <a:t>= Revenues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0066cc"/>
                </a:solidFill>
                <a:latin typeface="Arial"/>
              </a:rPr>
              <a:t>C</a:t>
            </a:r>
            <a:r>
              <a:rPr b="1" lang="it-IT" sz="3200" strike="noStrike">
                <a:solidFill>
                  <a:srgbClr val="000000"/>
                </a:solidFill>
                <a:latin typeface="Arial"/>
              </a:rPr>
              <a:t>= Costs of goods sold</a:t>
            </a:r>
            <a:endParaRPr/>
          </a:p>
        </p:txBody>
      </p:sp>
      <p:sp>
        <p:nvSpPr>
          <p:cNvPr id="58" name="CustomShape 3"/>
          <p:cNvSpPr/>
          <p:nvPr/>
        </p:nvSpPr>
        <p:spPr>
          <a:xfrm>
            <a:off x="1800000" y="288000"/>
            <a:ext cx="655164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3600" strike="noStrike">
                <a:solidFill>
                  <a:srgbClr val="0000ff"/>
                </a:solidFill>
                <a:latin typeface="Liberation Serif;Times New Roman"/>
                <a:ea typeface="Lucida Sans"/>
              </a:rPr>
              <a:t>the Competition of start-up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648000" y="6624000"/>
            <a:ext cx="9071280" cy="8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it-IT" sz="1600" strike="noStrike">
                <a:latin typeface="Arial"/>
              </a:rPr>
              <a:t>Paternò Italy, Meeting 19 – 23 March 2018</a:t>
            </a:r>
            <a:endParaRPr/>
          </a:p>
        </p:txBody>
      </p:sp>
      <p:sp>
        <p:nvSpPr>
          <p:cNvPr id="60" name="CustomShape 2"/>
          <p:cNvSpPr/>
          <p:nvPr/>
        </p:nvSpPr>
        <p:spPr>
          <a:xfrm>
            <a:off x="288000" y="1224000"/>
            <a:ext cx="9503640" cy="21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Advertising Approach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it-IT" sz="3200" strike="noStrike">
                <a:solidFill>
                  <a:srgbClr val="000000"/>
                </a:solidFill>
                <a:latin typeface="Arial"/>
              </a:rPr>
              <a:t>We can consider all Kind of advertising: billboards ,TV Channel, on web sites or on social media.</a:t>
            </a:r>
            <a:endParaRPr/>
          </a:p>
        </p:txBody>
      </p:sp>
      <p:sp>
        <p:nvSpPr>
          <p:cNvPr id="61" name="CustomShape 3"/>
          <p:cNvSpPr/>
          <p:nvPr/>
        </p:nvSpPr>
        <p:spPr>
          <a:xfrm>
            <a:off x="1800000" y="288000"/>
            <a:ext cx="655164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3600" strike="noStrike">
                <a:solidFill>
                  <a:srgbClr val="0000ff"/>
                </a:solidFill>
                <a:latin typeface="Liberation Serif;Times New Roman"/>
                <a:ea typeface="Lucida Sans"/>
              </a:rPr>
              <a:t>the Competition of start-up</a:t>
            </a:r>
            <a:endParaRPr/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288000" y="4536000"/>
            <a:ext cx="3383640" cy="222840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7488000" y="4436640"/>
            <a:ext cx="2418120" cy="233100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3808800" y="2952000"/>
            <a:ext cx="3462840" cy="230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648000" y="6624000"/>
            <a:ext cx="9071280" cy="8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it-IT" sz="1600" strike="noStrike">
                <a:latin typeface="Arial"/>
              </a:rPr>
              <a:t>Paternò Italy, Meeting 19 – 23 March 2018</a:t>
            </a: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288000" y="1280160"/>
            <a:ext cx="9503640" cy="19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it-IT" sz="3200" strike="noStrike">
                <a:solidFill>
                  <a:srgbClr val="ff0000"/>
                </a:solidFill>
                <a:latin typeface="Arial"/>
              </a:rPr>
              <a:t>Best Presentation of a good business plan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67" name="CustomShape 3"/>
          <p:cNvSpPr/>
          <p:nvPr/>
        </p:nvSpPr>
        <p:spPr>
          <a:xfrm>
            <a:off x="1800000" y="288000"/>
            <a:ext cx="655164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3600" strike="noStrike">
                <a:solidFill>
                  <a:srgbClr val="0000ff"/>
                </a:solidFill>
                <a:latin typeface="Liberation Serif;Times New Roman"/>
                <a:ea typeface="Lucida Sans"/>
              </a:rPr>
              <a:t>the Competition of start-up</a:t>
            </a:r>
            <a:endParaRPr/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2160000" y="2520000"/>
            <a:ext cx="5466960" cy="367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