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rì" initials="M" lastIdx="1" clrIdx="0">
    <p:extLst>
      <p:ext uri="{19B8F6BF-5375-455C-9EA6-DF929625EA0E}">
        <p15:presenceInfo xmlns:p15="http://schemas.microsoft.com/office/powerpoint/2012/main" userId="Magrì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oglio_di_lavoro_di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Foglio_di_lavoro_di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Foglio_di_lavoro_di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oglio_di_lavoro_di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Foglio_di_lavoro_di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Foglio_di_lavoro_di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Foglio_di_lavoro_di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Foglio_di_lavoro_di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Foglio_di_lavoro_di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b="0"/>
              <a:t>Ogni volta che ti colleghi a Internet quanto tempo mediamente stai collegato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4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88000"/>
                      <a:lumMod val="88000"/>
                    </a:schemeClr>
                    <a:schemeClr val="accent5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circa un'ora </c:v>
                </c:pt>
                <c:pt idx="1">
                  <c:v>circa 2-3 ore</c:v>
                </c:pt>
                <c:pt idx="2">
                  <c:v>circa 4-5 ore 20</c:v>
                </c:pt>
                <c:pt idx="3">
                  <c:v>oltre le 5 ore</c:v>
                </c:pt>
                <c:pt idx="4">
                  <c:v>sempre on line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40</c:v>
                </c:pt>
                <c:pt idx="1">
                  <c:v>65</c:v>
                </c:pt>
                <c:pt idx="2">
                  <c:v>26</c:v>
                </c:pt>
                <c:pt idx="3">
                  <c:v>19</c:v>
                </c:pt>
                <c:pt idx="4">
                  <c:v>40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b="0"/>
              <a:t>Per quanto ti riguarda personalmente, pensi che l’utilizzo dei nuovi media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88000"/>
                    <a:lumMod val="88000"/>
                  </a:schemeClr>
                  <a:schemeClr val="accent1"/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f>Foglio1!$A$2:$A$5</c:f>
              <c:strCache>
                <c:ptCount val="4"/>
                <c:pt idx="0">
                  <c:v>abbia migliorato i rapporti con gli altri</c:v>
                </c:pt>
                <c:pt idx="1">
                  <c:v>abbia aumentato i rischi</c:v>
                </c:pt>
                <c:pt idx="2">
                  <c:v>ti abbia aperto una finestra sul mondo</c:v>
                </c:pt>
                <c:pt idx="3">
                  <c:v>sottragga tempo alle relazioni umane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forse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88000"/>
                    <a:lumMod val="88000"/>
                  </a:schemeClr>
                  <a:schemeClr val="accent2"/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f>Foglio1!$A$2:$A$5</c:f>
              <c:strCache>
                <c:ptCount val="4"/>
                <c:pt idx="0">
                  <c:v>abbia migliorato i rapporti con gli altri</c:v>
                </c:pt>
                <c:pt idx="1">
                  <c:v>abbia aumentato i rischi</c:v>
                </c:pt>
                <c:pt idx="2">
                  <c:v>ti abbia aperto una finestra sul mondo</c:v>
                </c:pt>
                <c:pt idx="3">
                  <c:v>sottragga tempo alle relazioni umane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0.8</c:v>
                </c:pt>
                <c:pt idx="3">
                  <c:v>0.7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88000"/>
                    <a:lumMod val="88000"/>
                  </a:schemeClr>
                  <a:schemeClr val="accent3"/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f>Foglio1!$A$2:$A$5</c:f>
              <c:strCache>
                <c:ptCount val="4"/>
                <c:pt idx="0">
                  <c:v>abbia migliorato i rapporti con gli altri</c:v>
                </c:pt>
                <c:pt idx="1">
                  <c:v>abbia aumentato i rischi</c:v>
                </c:pt>
                <c:pt idx="2">
                  <c:v>ti abbia aperto una finestra sul mondo</c:v>
                </c:pt>
                <c:pt idx="3">
                  <c:v>sottragga tempo alle relazioni umane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832443584"/>
        <c:axId val="-832457184"/>
        <c:axId val="0"/>
      </c:bar3DChart>
      <c:catAx>
        <c:axId val="-832443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832457184"/>
        <c:crosses val="autoZero"/>
        <c:auto val="1"/>
        <c:lblAlgn val="ctr"/>
        <c:lblOffset val="100"/>
        <c:noMultiLvlLbl val="0"/>
      </c:catAx>
      <c:valAx>
        <c:axId val="-832457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832443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b="0"/>
              <a:t>In quale momento della giornata ti colleghi più spesso a Internet?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4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88000"/>
                      <a:lumMod val="88000"/>
                    </a:schemeClr>
                    <a:schemeClr val="accent5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Foglio1!$A$2:$A$6</c:f>
              <c:strCache>
                <c:ptCount val="5"/>
                <c:pt idx="0">
                  <c:v>mattina</c:v>
                </c:pt>
                <c:pt idx="1">
                  <c:v>pomeriggio</c:v>
                </c:pt>
                <c:pt idx="2">
                  <c:v>sera</c:v>
                </c:pt>
                <c:pt idx="3">
                  <c:v>notte</c:v>
                </c:pt>
                <c:pt idx="4">
                  <c:v>più volte al dì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14</c:v>
                </c:pt>
                <c:pt idx="1">
                  <c:v>74</c:v>
                </c:pt>
                <c:pt idx="2">
                  <c:v>26</c:v>
                </c:pt>
                <c:pt idx="3">
                  <c:v>7</c:v>
                </c:pt>
                <c:pt idx="4">
                  <c:v>90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/>
              <a:t>Pubblichi foto e/o video sui Social?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cat>
            <c:strRef>
              <c:f>Foglio1!$A$2:$A$4</c:f>
              <c:strCache>
                <c:ptCount val="3"/>
                <c:pt idx="0">
                  <c:v>si</c:v>
                </c:pt>
                <c:pt idx="1">
                  <c:v>no</c:v>
                </c:pt>
                <c:pt idx="2">
                  <c:v>spesso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60</c:v>
                </c:pt>
                <c:pt idx="1">
                  <c:v>10</c:v>
                </c:pt>
                <c:pt idx="2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b="0"/>
              <a:t>Metti in internet foto scattate da te o che hai tra le tue foto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Foglio1!$A$2:$A$5</c:f>
              <c:strCache>
                <c:ptCount val="4"/>
                <c:pt idx="0">
                  <c:v>mai</c:v>
                </c:pt>
                <c:pt idx="1">
                  <c:v>raramente</c:v>
                </c:pt>
                <c:pt idx="2">
                  <c:v>qualche volta</c:v>
                </c:pt>
                <c:pt idx="3">
                  <c:v>spesso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</c:v>
                </c:pt>
                <c:pt idx="1">
                  <c:v>25</c:v>
                </c:pt>
                <c:pt idx="2">
                  <c:v>35</c:v>
                </c:pt>
                <c:pt idx="3">
                  <c:v>30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b="0" dirty="0"/>
              <a:t>In chat o sui social parli di argomenti dei quali nel reale non parleresti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cat>
            <c:strRef>
              <c:f>Foglio1!$A$2:$A$5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65</c:v>
                </c:pt>
                <c:pt idx="1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b="0" dirty="0"/>
              <a:t>In Internet ti è mai capitato di ……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88000"/>
                    <a:lumMod val="88000"/>
                  </a:schemeClr>
                  <a:schemeClr val="accent1"/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f>Foglio1!$A$2:$A$5</c:f>
              <c:strCache>
                <c:ptCount val="4"/>
                <c:pt idx="0">
                  <c:v>ricevere messaggi con riferimento al sesso</c:v>
                </c:pt>
                <c:pt idx="1">
                  <c:v>essere oggetto di insulti e scherzi pesanti</c:v>
                </c:pt>
                <c:pt idx="2">
                  <c:v>inserire i tuoi dati personali</c:v>
                </c:pt>
                <c:pt idx="3">
                  <c:v>dare appuntamenti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65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qualche volta 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88000"/>
                    <a:lumMod val="88000"/>
                  </a:schemeClr>
                  <a:schemeClr val="accent2"/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f>Foglio1!$A$2:$A$5</c:f>
              <c:strCache>
                <c:ptCount val="4"/>
                <c:pt idx="0">
                  <c:v>ricevere messaggi con riferimento al sesso</c:v>
                </c:pt>
                <c:pt idx="1">
                  <c:v>essere oggetto di insulti e scherzi pesanti</c:v>
                </c:pt>
                <c:pt idx="2">
                  <c:v>inserire i tuoi dati personali</c:v>
                </c:pt>
                <c:pt idx="3">
                  <c:v>dare appuntamenti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10</c:v>
                </c:pt>
                <c:pt idx="1">
                  <c:v>4.4000000000000004</c:v>
                </c:pt>
                <c:pt idx="2">
                  <c:v>5.5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mai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88000"/>
                    <a:lumMod val="88000"/>
                  </a:schemeClr>
                  <a:schemeClr val="accent3"/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  <a:sp3d/>
          </c:spPr>
          <c:invertIfNegative val="0"/>
          <c:cat>
            <c:strRef>
              <c:f>Foglio1!$A$2:$A$5</c:f>
              <c:strCache>
                <c:ptCount val="4"/>
                <c:pt idx="0">
                  <c:v>ricevere messaggi con riferimento al sesso</c:v>
                </c:pt>
                <c:pt idx="1">
                  <c:v>essere oggetto di insulti e scherzi pesanti</c:v>
                </c:pt>
                <c:pt idx="2">
                  <c:v>inserire i tuoi dati personali</c:v>
                </c:pt>
                <c:pt idx="3">
                  <c:v>dare appuntamenti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25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135578048"/>
        <c:axId val="-1135582400"/>
        <c:axId val="0"/>
      </c:bar3DChart>
      <c:catAx>
        <c:axId val="-1135578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135582400"/>
        <c:crosses val="autoZero"/>
        <c:auto val="1"/>
        <c:lblAlgn val="ctr"/>
        <c:lblOffset val="100"/>
        <c:noMultiLvlLbl val="0"/>
      </c:catAx>
      <c:valAx>
        <c:axId val="-1135582400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113557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b="0"/>
              <a:t>Indipendentemente dal giudizio altrui, secondo te il tuo comportamento on line………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cat>
            <c:strRef>
              <c:f>Foglio1!$A$2:$A$5</c:f>
              <c:strCache>
                <c:ptCount val="3"/>
                <c:pt idx="0">
                  <c:v>è giusto</c:v>
                </c:pt>
                <c:pt idx="1">
                  <c:v>è un po’ sbagliato</c:v>
                </c:pt>
                <c:pt idx="2">
                  <c:v>è un problema che non mi pongo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25</c:v>
                </c:pt>
                <c:pt idx="1">
                  <c:v>8</c:v>
                </c:pt>
                <c:pt idx="2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b="0"/>
              <a:t>Se un tuo amico fosse preso di mira da coetanei sulla rete cosa gli suggeriresti di fare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si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1">
                    <a:shade val="88000"/>
                    <a:lumMod val="88000"/>
                  </a:schemeClr>
                  <a:schemeClr val="accent1"/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Foglio1!$A$2:$A$7</c:f>
              <c:strCache>
                <c:ptCount val="4"/>
                <c:pt idx="0">
                  <c:v>Parlarne con coetanei</c:v>
                </c:pt>
                <c:pt idx="1">
                  <c:v>parlarne con familiari e genitori</c:v>
                </c:pt>
                <c:pt idx="2">
                  <c:v>parlarne con i professori</c:v>
                </c:pt>
                <c:pt idx="3">
                  <c:v>reagire usando le stesse modalità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no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2">
                    <a:shade val="88000"/>
                    <a:lumMod val="88000"/>
                  </a:schemeClr>
                  <a:schemeClr val="accent2"/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Foglio1!$A$2:$A$7</c:f>
              <c:strCache>
                <c:ptCount val="4"/>
                <c:pt idx="0">
                  <c:v>Parlarne con coetanei</c:v>
                </c:pt>
                <c:pt idx="1">
                  <c:v>parlarne con familiari e genitori</c:v>
                </c:pt>
                <c:pt idx="2">
                  <c:v>parlarne con i professori</c:v>
                </c:pt>
                <c:pt idx="3">
                  <c:v>reagire usando le stesse modalità</c:v>
                </c:pt>
              </c:strCache>
            </c:strRef>
          </c:cat>
          <c:val>
            <c:numRef>
              <c:f>Foglio1!$C$2:$C$7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non so</c:v>
                </c:pt>
              </c:strCache>
            </c:strRef>
          </c:tx>
          <c:spPr>
            <a:blipFill>
              <a:blip xmlns:r="http://schemas.openxmlformats.org/officeDocument/2006/relationships" r:embed="rId3">
                <a:duotone>
                  <a:schemeClr val="accent3">
                    <a:shade val="88000"/>
                    <a:lumMod val="88000"/>
                  </a:schemeClr>
                  <a:schemeClr val="accent3"/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25400" dist="12700" dir="5400000" rotWithShape="0">
                <a:srgbClr val="000000">
                  <a:alpha val="60000"/>
                </a:srgbClr>
              </a:outerShdw>
            </a:effectLst>
          </c:spPr>
          <c:invertIfNegative val="0"/>
          <c:cat>
            <c:strRef>
              <c:f>Foglio1!$A$2:$A$7</c:f>
              <c:strCache>
                <c:ptCount val="4"/>
                <c:pt idx="0">
                  <c:v>Parlarne con coetanei</c:v>
                </c:pt>
                <c:pt idx="1">
                  <c:v>parlarne con familiari e genitori</c:v>
                </c:pt>
                <c:pt idx="2">
                  <c:v>parlarne con i professori</c:v>
                </c:pt>
                <c:pt idx="3">
                  <c:v>reagire usando le stesse modalità</c:v>
                </c:pt>
              </c:strCache>
            </c:strRef>
          </c:cat>
          <c:val>
            <c:numRef>
              <c:f>Foglio1!$D$2:$D$7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832449568"/>
        <c:axId val="-832452288"/>
      </c:barChart>
      <c:catAx>
        <c:axId val="-83244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832452288"/>
        <c:crosses val="autoZero"/>
        <c:auto val="1"/>
        <c:lblAlgn val="ctr"/>
        <c:lblOffset val="100"/>
        <c:noMultiLvlLbl val="0"/>
      </c:catAx>
      <c:valAx>
        <c:axId val="-832452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-83244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it-IT" b="0"/>
              <a:t>Secondo te quali dei seguenti fenomeni sociali sono un pericolo forte in questo momento per ragazzi come te?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dPt>
            <c:idx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88000"/>
                      <a:lumMod val="88000"/>
                    </a:schemeClr>
                    <a:schemeClr val="accent1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3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3">
                  <a:duotone>
                    <a:schemeClr val="accent3">
                      <a:shade val="88000"/>
                      <a:lumMod val="88000"/>
                    </a:schemeClr>
                    <a:schemeClr val="accent3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3">
                  <a:duotone>
                    <a:schemeClr val="accent4">
                      <a:shade val="88000"/>
                      <a:lumMod val="88000"/>
                    </a:schemeClr>
                    <a:schemeClr val="accent4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4"/>
            <c:bubble3D val="0"/>
            <c:spPr>
              <a:blipFill>
                <a:blip xmlns:r="http://schemas.openxmlformats.org/officeDocument/2006/relationships" r:embed="rId3">
                  <a:duotone>
                    <a:schemeClr val="accent5">
                      <a:shade val="88000"/>
                      <a:lumMod val="88000"/>
                    </a:schemeClr>
                    <a:schemeClr val="accent5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dPt>
            <c:idx val="5"/>
            <c:bubble3D val="0"/>
            <c:spPr>
              <a:blipFill>
                <a:blip xmlns:r="http://schemas.openxmlformats.org/officeDocument/2006/relationships" r:embed="rId3">
                  <a:duotone>
                    <a:schemeClr val="accent6">
                      <a:shade val="88000"/>
                      <a:lumMod val="88000"/>
                    </a:schemeClr>
                    <a:schemeClr val="accent6"/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25400" dist="12700" dir="5400000" rotWithShape="0">
                  <a:srgbClr val="000000">
                    <a:alpha val="60000"/>
                  </a:srgbClr>
                </a:outerShdw>
              </a:effectLst>
            </c:spPr>
          </c:dPt>
          <c:cat>
            <c:strRef>
              <c:f>Foglio1!$A$2:$A$7</c:f>
              <c:strCache>
                <c:ptCount val="6"/>
                <c:pt idx="0">
                  <c:v>droga</c:v>
                </c:pt>
                <c:pt idx="1">
                  <c:v>bullismo</c:v>
                </c:pt>
                <c:pt idx="2">
                  <c:v>molestie </c:v>
                </c:pt>
                <c:pt idx="3">
                  <c:v>dipendenza da internet</c:v>
                </c:pt>
                <c:pt idx="4">
                  <c:v>solitudine</c:v>
                </c:pt>
                <c:pt idx="5">
                  <c:v>problemi familiari</c:v>
                </c:pt>
              </c:strCache>
            </c:strRef>
          </c:cat>
          <c:val>
            <c:numRef>
              <c:f>Foglio1!$B$2:$B$7</c:f>
              <c:numCache>
                <c:formatCode>General</c:formatCode>
                <c:ptCount val="6"/>
                <c:pt idx="0">
                  <c:v>15</c:v>
                </c:pt>
                <c:pt idx="1">
                  <c:v>25</c:v>
                </c:pt>
                <c:pt idx="2">
                  <c:v>25</c:v>
                </c:pt>
                <c:pt idx="3">
                  <c:v>55</c:v>
                </c:pt>
                <c:pt idx="4">
                  <c:v>75</c:v>
                </c:pt>
                <c:pt idx="5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fkdCAA5S7A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Cittadinanza digitale</a:t>
            </a:r>
            <a:br>
              <a:rPr lang="it-IT" dirty="0" smtClean="0"/>
            </a:br>
            <a:r>
              <a:rPr lang="it-IT" dirty="0"/>
              <a:t>	</a:t>
            </a:r>
            <a:r>
              <a:rPr lang="it-IT" dirty="0" smtClean="0"/>
              <a:t>consapevole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Uso responsabile della rete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56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127206596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08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4108918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53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ico 5"/>
          <p:cNvGraphicFramePr/>
          <p:nvPr>
            <p:extLst>
              <p:ext uri="{D42A27DB-BD31-4B8C-83A1-F6EECF244321}">
                <p14:modId xmlns:p14="http://schemas.microsoft.com/office/powerpoint/2010/main" val="293070864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44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297769128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13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Grafico 24"/>
          <p:cNvGraphicFramePr/>
          <p:nvPr>
            <p:extLst>
              <p:ext uri="{D42A27DB-BD31-4B8C-83A1-F6EECF244321}">
                <p14:modId xmlns:p14="http://schemas.microsoft.com/office/powerpoint/2010/main" val="96800602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350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1518864120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5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Attivita’</a:t>
            </a:r>
            <a:r>
              <a:rPr lang="it-IT" dirty="0" smtClean="0"/>
              <a:t> didattica conforme alla legge 29 maggio 2017 , n.71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it-IT" dirty="0" smtClean="0"/>
              <a:t>La referente </a:t>
            </a:r>
          </a:p>
          <a:p>
            <a:pPr algn="r"/>
            <a:r>
              <a:rPr lang="it-IT" dirty="0" smtClean="0"/>
              <a:t>Prof.ssa </a:t>
            </a:r>
            <a:r>
              <a:rPr lang="it-IT" dirty="0" err="1" smtClean="0"/>
              <a:t>graziella</a:t>
            </a:r>
            <a:r>
              <a:rPr lang="it-IT" dirty="0" smtClean="0"/>
              <a:t> pappalardo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413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8 febbraio 2018 Giornata nazionale contro il bullismo e il </a:t>
            </a:r>
            <a:r>
              <a:rPr lang="it-IT" dirty="0" err="1" smtClean="0"/>
              <a:t>cyberbullismo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err="1"/>
              <a:t>Safer</a:t>
            </a:r>
            <a:r>
              <a:rPr lang="it-IT" dirty="0"/>
              <a:t> Internet </a:t>
            </a:r>
            <a:r>
              <a:rPr lang="it-IT" dirty="0" err="1"/>
              <a:t>Day</a:t>
            </a:r>
            <a:r>
              <a:rPr lang="it-IT" dirty="0"/>
              <a:t> (SID) </a:t>
            </a:r>
            <a:r>
              <a:rPr lang="it-IT" dirty="0" smtClean="0"/>
              <a:t>6 </a:t>
            </a:r>
            <a:r>
              <a:rPr lang="it-IT" dirty="0"/>
              <a:t>febbraio giorno dedicato </a:t>
            </a:r>
            <a:r>
              <a:rPr lang="it-IT" dirty="0" smtClean="0"/>
              <a:t>alla </a:t>
            </a:r>
            <a:r>
              <a:rPr lang="it-IT" dirty="0"/>
              <a:t>sicurezza sulla rete in generale.</a:t>
            </a:r>
          </a:p>
        </p:txBody>
      </p:sp>
    </p:spTree>
    <p:extLst>
      <p:ext uri="{BB962C8B-B14F-4D97-AF65-F5344CB8AC3E}">
        <p14:creationId xmlns:p14="http://schemas.microsoft.com/office/powerpoint/2010/main" val="208104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Sondaggio Classi primo biennio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In occasione della giornata nazionale contro il bullismo e il </a:t>
            </a:r>
            <a:r>
              <a:rPr lang="it-IT" dirty="0" err="1" smtClean="0"/>
              <a:t>cyberbullismo</a:t>
            </a:r>
            <a:r>
              <a:rPr lang="it-IT" dirty="0" smtClean="0"/>
              <a:t> gli alunni del primo biennio dell’istituto tecnico industriale g. </a:t>
            </a:r>
            <a:r>
              <a:rPr lang="it-IT" dirty="0" err="1" smtClean="0"/>
              <a:t>ferraris</a:t>
            </a:r>
            <a:r>
              <a:rPr lang="it-IT" dirty="0" smtClean="0"/>
              <a:t>  e del liceo scientifico </a:t>
            </a:r>
            <a:r>
              <a:rPr lang="it-IT" dirty="0" err="1" smtClean="0"/>
              <a:t>a.r.giusti</a:t>
            </a:r>
            <a:r>
              <a:rPr lang="it-IT" dirty="0" smtClean="0"/>
              <a:t> di </a:t>
            </a:r>
            <a:r>
              <a:rPr lang="it-IT" dirty="0" err="1" smtClean="0"/>
              <a:t>belpasso</a:t>
            </a:r>
            <a:r>
              <a:rPr lang="it-IT" dirty="0" smtClean="0"/>
              <a:t> sono stati coinvolti in </a:t>
            </a:r>
            <a:r>
              <a:rPr lang="it-IT" dirty="0" err="1" smtClean="0"/>
              <a:t>un’attivita’</a:t>
            </a:r>
            <a:r>
              <a:rPr lang="it-IT" dirty="0" smtClean="0"/>
              <a:t> didattica volta alla sicurezza sulla rete.</a:t>
            </a:r>
          </a:p>
          <a:p>
            <a:pPr marL="0" indent="0">
              <a:buNone/>
            </a:pPr>
            <a:r>
              <a:rPr lang="it-IT" dirty="0" smtClean="0"/>
              <a:t>Dopo la visione del film «</a:t>
            </a:r>
            <a:r>
              <a:rPr lang="it-IT" dirty="0" err="1" smtClean="0"/>
              <a:t>nerve</a:t>
            </a:r>
            <a:r>
              <a:rPr lang="it-IT" dirty="0" smtClean="0"/>
              <a:t>» </a:t>
            </a:r>
            <a:r>
              <a:rPr lang="it-IT" dirty="0" err="1" smtClean="0"/>
              <a:t>e’</a:t>
            </a:r>
            <a:r>
              <a:rPr lang="it-IT" dirty="0" smtClean="0"/>
              <a:t> stato somministrato un questionario </a:t>
            </a:r>
            <a:r>
              <a:rPr lang="it-IT" dirty="0"/>
              <a:t>al fine di comprendere il rapporto che i giovani hanno con le nuove tecnologie e farne oggetto di dibattito anche nel mondo della </a:t>
            </a:r>
            <a:r>
              <a:rPr lang="it-IT" dirty="0" smtClean="0"/>
              <a:t>scuola</a:t>
            </a:r>
          </a:p>
        </p:txBody>
      </p:sp>
    </p:spTree>
    <p:extLst>
      <p:ext uri="{BB962C8B-B14F-4D97-AF65-F5344CB8AC3E}">
        <p14:creationId xmlns:p14="http://schemas.microsoft.com/office/powerpoint/2010/main" val="36157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4107" y="3838913"/>
            <a:ext cx="4984123" cy="493819"/>
          </a:xfrm>
          <a:prstGeom prst="rect">
            <a:avLst/>
          </a:prstGeom>
        </p:spPr>
      </p:pic>
      <p:pic>
        <p:nvPicPr>
          <p:cNvPr id="7" name="yfkdCAA5S7A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571481" y="85302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8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del sondaggio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947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/>
          <p:nvPr>
            <p:extLst>
              <p:ext uri="{D42A27DB-BD31-4B8C-83A1-F6EECF244321}">
                <p14:modId xmlns:p14="http://schemas.microsoft.com/office/powerpoint/2010/main" val="244232475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90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85140531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67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273293898"/>
              </p:ext>
            </p:extLst>
          </p:nvPr>
        </p:nvGraphicFramePr>
        <p:xfrm>
          <a:off x="1722511" y="241364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964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co 4"/>
          <p:cNvGraphicFramePr/>
          <p:nvPr>
            <p:extLst>
              <p:ext uri="{D42A27DB-BD31-4B8C-83A1-F6EECF244321}">
                <p14:modId xmlns:p14="http://schemas.microsoft.com/office/powerpoint/2010/main" val="219980003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843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</Template>
  <TotalTime>152</TotalTime>
  <Words>265</Words>
  <Application>Microsoft Office PowerPoint</Application>
  <PresentationFormat>Widescreen</PresentationFormat>
  <Paragraphs>21</Paragraphs>
  <Slides>16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9" baseType="lpstr">
      <vt:lpstr>Arial</vt:lpstr>
      <vt:lpstr>Impact</vt:lpstr>
      <vt:lpstr>Evento</vt:lpstr>
      <vt:lpstr>Cittadinanza digitale  consapevole</vt:lpstr>
      <vt:lpstr>8 febbraio 2018 Giornata nazionale contro il bullismo e il cyberbullismo</vt:lpstr>
      <vt:lpstr>Sondaggio Classi primo biennio</vt:lpstr>
      <vt:lpstr>Presentazione standard di PowerPoint</vt:lpstr>
      <vt:lpstr>Risultati del sondaggio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Attivita’ didattica conforme alla legge 29 maggio 2017 , n.71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Cittadinanza digitale  consapevole</dc:title>
  <dc:creator>Magrì</dc:creator>
  <cp:lastModifiedBy>Magrì</cp:lastModifiedBy>
  <cp:revision>21</cp:revision>
  <dcterms:created xsi:type="dcterms:W3CDTF">2018-08-30T14:28:59Z</dcterms:created>
  <dcterms:modified xsi:type="dcterms:W3CDTF">2018-09-13T06:58:08Z</dcterms:modified>
</cp:coreProperties>
</file>