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2" r:id="rId6"/>
    <p:sldId id="261" r:id="rId7"/>
  </p:sldIdLst>
  <p:sldSz cx="9144000" cy="5143500" type="screen16x9"/>
  <p:notesSz cx="6858000" cy="9144000"/>
  <p:embeddedFontLst>
    <p:embeddedFont>
      <p:font typeface="Nunito" panose="020B060402020202020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15764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3922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b0c861bcfa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b0c861bcfa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9305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b0c861bcfa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b0c861bcfa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6848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b0d84a8f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b0d84a8f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5703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b0c861bcfa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b0c861bcfa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7910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9239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6314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0663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7972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5222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6930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9773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2488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3327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6922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1502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95500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/>
              <a:t>Eco-friendly farm</a:t>
            </a:r>
            <a:r>
              <a:rPr lang="it" dirty="0"/>
              <a:t> </a:t>
            </a:r>
            <a:endParaRPr dirty="0"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No pollution </a:t>
            </a:r>
            <a:endParaRPr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pic>
        <p:nvPicPr>
          <p:cNvPr id="2" name="Acoustic Folk Instrumental – Hyde - Free Instrumentals (No Copyright Music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560" end="119066.9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6850" y="244037"/>
            <a:ext cx="403235" cy="403235"/>
          </a:xfrm>
          <a:prstGeom prst="rect">
            <a:avLst/>
          </a:prstGeom>
        </p:spPr>
      </p:pic>
      <p:sp>
        <p:nvSpPr>
          <p:cNvPr id="3" name="Freccia a destra 2">
            <a:hlinkClick r:id="rId6" action="ppaction://hlinksldjump"/>
          </p:cNvPr>
          <p:cNvSpPr/>
          <p:nvPr/>
        </p:nvSpPr>
        <p:spPr>
          <a:xfrm>
            <a:off x="8239874" y="4541178"/>
            <a:ext cx="544530" cy="359595"/>
          </a:xfrm>
          <a:prstGeom prst="right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01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body" idx="1"/>
          </p:nvPr>
        </p:nvSpPr>
        <p:spPr>
          <a:xfrm>
            <a:off x="983536" y="552954"/>
            <a:ext cx="7505700" cy="38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chemeClr val="bg1"/>
                </a:solidFill>
              </a:rPr>
              <a:t>We have inherited an agricultural farm managed traditionally but it creates a lot  pollution.</a:t>
            </a:r>
            <a:endParaRPr sz="1800" b="1" dirty="0">
              <a:solidFill>
                <a:schemeClr val="bg1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it" sz="1800" dirty="0">
                <a:solidFill>
                  <a:schemeClr val="bg1"/>
                </a:solidFill>
              </a:rPr>
              <a:t>Non renewable energy  (Could be used one time).</a:t>
            </a:r>
            <a:endParaRPr sz="1800" dirty="0">
              <a:solidFill>
                <a:schemeClr val="bg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 dirty="0">
                <a:solidFill>
                  <a:schemeClr val="bg1"/>
                </a:solidFill>
              </a:rPr>
              <a:t>Use of pesticides (Air pollution, water, Soil and food).</a:t>
            </a:r>
            <a:endParaRPr sz="1800" dirty="0">
              <a:solidFill>
                <a:schemeClr val="bg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 dirty="0">
                <a:solidFill>
                  <a:schemeClr val="bg1"/>
                </a:solidFill>
              </a:rPr>
              <a:t>Use of old machinery (Air pollution, soil and water).</a:t>
            </a:r>
            <a:endParaRPr sz="1800" dirty="0">
              <a:solidFill>
                <a:schemeClr val="bg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 dirty="0">
                <a:solidFill>
                  <a:schemeClr val="bg1"/>
                </a:solidFill>
              </a:rPr>
              <a:t>Wastewater for irrigation.  </a:t>
            </a:r>
            <a:endParaRPr sz="1800" dirty="0">
              <a:solidFill>
                <a:schemeClr val="bg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 dirty="0">
                <a:solidFill>
                  <a:schemeClr val="bg1"/>
                </a:solidFill>
              </a:rPr>
              <a:t>Use of plastic for package.</a:t>
            </a:r>
            <a:endParaRPr sz="1800" dirty="0">
              <a:solidFill>
                <a:schemeClr val="bg1"/>
              </a:solidFill>
            </a:endParaRPr>
          </a:p>
        </p:txBody>
      </p:sp>
      <p:sp>
        <p:nvSpPr>
          <p:cNvPr id="4" name="Freccia a destra 3">
            <a:hlinkClick r:id="rId3" action="ppaction://hlinksldjump"/>
          </p:cNvPr>
          <p:cNvSpPr/>
          <p:nvPr/>
        </p:nvSpPr>
        <p:spPr>
          <a:xfrm>
            <a:off x="8239874" y="4541178"/>
            <a:ext cx="544530" cy="359595"/>
          </a:xfrm>
          <a:prstGeom prst="right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Freccia a sinistra 1">
            <a:hlinkClick r:id="rId4" action="ppaction://hlinksldjump"/>
          </p:cNvPr>
          <p:cNvSpPr/>
          <p:nvPr/>
        </p:nvSpPr>
        <p:spPr>
          <a:xfrm>
            <a:off x="523981" y="4541178"/>
            <a:ext cx="565079" cy="359595"/>
          </a:xfrm>
          <a:prstGeom prst="left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10939">
        <p15:prstTrans prst="pageCurlDouble"/>
      </p:transition>
    </mc:Choice>
    <mc:Fallback xmlns="">
      <p:transition spd="slow" advTm="1093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>
            <a:spLocks noGrp="1"/>
          </p:cNvSpPr>
          <p:nvPr>
            <p:ph type="body" idx="1"/>
          </p:nvPr>
        </p:nvSpPr>
        <p:spPr>
          <a:xfrm>
            <a:off x="798601" y="556105"/>
            <a:ext cx="7505700" cy="38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chemeClr val="bg1"/>
                </a:solidFill>
              </a:rPr>
              <a:t>Can we transform it in an eco friendly farm? </a:t>
            </a:r>
            <a:r>
              <a:rPr lang="it" sz="1800" dirty="0">
                <a:solidFill>
                  <a:schemeClr val="bg1"/>
                </a:solidFill>
              </a:rPr>
              <a:t>      Yes.</a:t>
            </a:r>
            <a:endParaRPr sz="1800" dirty="0">
              <a:solidFill>
                <a:schemeClr val="bg1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it" sz="1800" dirty="0">
                <a:solidFill>
                  <a:schemeClr val="bg1"/>
                </a:solidFill>
              </a:rPr>
              <a:t>Renewable energy (Solar panel).</a:t>
            </a:r>
            <a:endParaRPr sz="1800" dirty="0">
              <a:solidFill>
                <a:schemeClr val="bg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 dirty="0">
                <a:solidFill>
                  <a:schemeClr val="bg1"/>
                </a:solidFill>
              </a:rPr>
              <a:t>Usage of useful insects, that feed harmful insects, and practice natural manure. </a:t>
            </a:r>
            <a:endParaRPr sz="1800" dirty="0">
              <a:solidFill>
                <a:schemeClr val="bg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 dirty="0">
                <a:solidFill>
                  <a:schemeClr val="bg1"/>
                </a:solidFill>
              </a:rPr>
              <a:t>Use of modern machinery  get fed for biofuels.</a:t>
            </a:r>
            <a:endParaRPr sz="1800" dirty="0">
              <a:solidFill>
                <a:schemeClr val="bg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 dirty="0">
                <a:solidFill>
                  <a:schemeClr val="bg1"/>
                </a:solidFill>
              </a:rPr>
              <a:t>Installation for wells and tubs to collect  rainy water.  </a:t>
            </a:r>
            <a:endParaRPr sz="1800" dirty="0">
              <a:solidFill>
                <a:schemeClr val="bg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 dirty="0">
                <a:solidFill>
                  <a:schemeClr val="bg1"/>
                </a:solidFill>
              </a:rPr>
              <a:t>Use of recycled and recyclable material for package. </a:t>
            </a:r>
            <a:endParaRPr sz="1800" dirty="0">
              <a:solidFill>
                <a:schemeClr val="bg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 dirty="0">
                <a:solidFill>
                  <a:schemeClr val="bg1"/>
                </a:solidFill>
              </a:rPr>
              <a:t>biodiversity conservation.</a:t>
            </a:r>
            <a:endParaRPr sz="18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 dirty="0"/>
          </a:p>
        </p:txBody>
      </p:sp>
      <p:sp>
        <p:nvSpPr>
          <p:cNvPr id="3" name="Freccia a destra 2">
            <a:hlinkClick r:id="rId3" action="ppaction://hlinksldjump"/>
          </p:cNvPr>
          <p:cNvSpPr/>
          <p:nvPr/>
        </p:nvSpPr>
        <p:spPr>
          <a:xfrm>
            <a:off x="8239874" y="4541178"/>
            <a:ext cx="544530" cy="359595"/>
          </a:xfrm>
          <a:prstGeom prst="right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a sinistra 3">
            <a:hlinkClick r:id="rId4" action="ppaction://hlinksldjump"/>
          </p:cNvPr>
          <p:cNvSpPr/>
          <p:nvPr/>
        </p:nvSpPr>
        <p:spPr>
          <a:xfrm>
            <a:off x="523981" y="4541178"/>
            <a:ext cx="565079" cy="359595"/>
          </a:xfrm>
          <a:prstGeom prst="left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10831">
        <p15:prstTrans prst="pageCurlDouble"/>
      </p:transition>
    </mc:Choice>
    <mc:Fallback xmlns="">
      <p:transition spd="slow" advTm="108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6"/>
          <p:cNvSpPr txBox="1">
            <a:spLocks noGrp="1"/>
          </p:cNvSpPr>
          <p:nvPr>
            <p:ph type="body" idx="1"/>
          </p:nvPr>
        </p:nvSpPr>
        <p:spPr>
          <a:xfrm>
            <a:off x="819150" y="349175"/>
            <a:ext cx="7505700" cy="46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 dirty="0">
                <a:solidFill>
                  <a:schemeClr val="bg1"/>
                </a:solidFill>
              </a:rPr>
              <a:t>Solar panel hold back the solar rays and they transform them into energy   which can be accumulated.</a:t>
            </a:r>
            <a:endParaRPr sz="1800" dirty="0">
              <a:solidFill>
                <a:schemeClr val="bg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 dirty="0">
                <a:solidFill>
                  <a:schemeClr val="bg1"/>
                </a:solidFill>
              </a:rPr>
              <a:t>The most useful insects they are ladybirds, the “lonely”wasps that feed aphids.</a:t>
            </a:r>
            <a:endParaRPr sz="1800" dirty="0">
              <a:solidFill>
                <a:schemeClr val="bg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it" sz="1800" dirty="0">
                <a:solidFill>
                  <a:schemeClr val="bg1"/>
                </a:solidFill>
                <a:highlight>
                  <a:srgbClr val="FFFFFF"/>
                </a:highlight>
              </a:rPr>
              <a:t>Biofuels and fuel derived from biomass: Wheat, Corn, Chard, Sugar cane, Palm oil</a:t>
            </a:r>
            <a:r>
              <a:rPr lang="it" sz="1800" dirty="0">
                <a:solidFill>
                  <a:schemeClr val="bg1"/>
                </a:solidFill>
              </a:rPr>
              <a:t>. It comes from a renewable resource.</a:t>
            </a:r>
            <a:endParaRPr sz="1800" dirty="0">
              <a:solidFill>
                <a:schemeClr val="bg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it" sz="1800" dirty="0">
                <a:solidFill>
                  <a:schemeClr val="bg1"/>
                </a:solidFill>
              </a:rPr>
              <a:t>To avoid wasting water, use tanks and/or wells to collect rainwater to be used for irrigation.</a:t>
            </a:r>
            <a:endParaRPr sz="1800" dirty="0">
              <a:solidFill>
                <a:schemeClr val="bg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it" sz="1800" dirty="0">
                <a:solidFill>
                  <a:schemeClr val="bg1"/>
                </a:solidFill>
              </a:rPr>
              <a:t>To replace plastic for packaging with recycled and recyclable paper, cardboard and glass</a:t>
            </a:r>
            <a:r>
              <a:rPr lang="it" sz="1800" dirty="0" smtClean="0">
                <a:solidFill>
                  <a:schemeClr val="bg1"/>
                </a:solidFill>
              </a:rPr>
              <a:t>.</a:t>
            </a:r>
            <a:endParaRPr sz="1800" dirty="0">
              <a:solidFill>
                <a:schemeClr val="bg1"/>
              </a:solidFill>
            </a:endParaRPr>
          </a:p>
        </p:txBody>
      </p:sp>
      <p:sp>
        <p:nvSpPr>
          <p:cNvPr id="3" name="Freccia a destra 2">
            <a:hlinkClick r:id="rId3" action="ppaction://hlinksldjump"/>
          </p:cNvPr>
          <p:cNvSpPr/>
          <p:nvPr/>
        </p:nvSpPr>
        <p:spPr>
          <a:xfrm>
            <a:off x="8239874" y="4541178"/>
            <a:ext cx="544530" cy="359595"/>
          </a:xfrm>
          <a:prstGeom prst="right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a sinistra 3">
            <a:hlinkClick r:id="rId4" action="ppaction://hlinksldjump"/>
          </p:cNvPr>
          <p:cNvSpPr/>
          <p:nvPr/>
        </p:nvSpPr>
        <p:spPr>
          <a:xfrm>
            <a:off x="523981" y="4541178"/>
            <a:ext cx="565079" cy="359595"/>
          </a:xfrm>
          <a:prstGeom prst="left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10725">
        <p15:prstTrans prst="pageCurlDouble"/>
      </p:transition>
    </mc:Choice>
    <mc:Fallback xmlns="">
      <p:transition spd="slow" advTm="107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19150" y="339047"/>
            <a:ext cx="7505700" cy="4407614"/>
          </a:xfrm>
        </p:spPr>
        <p:txBody>
          <a:bodyPr/>
          <a:lstStyle/>
          <a:p>
            <a:r>
              <a:rPr lang="en-US" sz="1600" dirty="0">
                <a:solidFill>
                  <a:schemeClr val="bg1"/>
                </a:solidFill>
              </a:rPr>
              <a:t>Drones for soil monitoring to perform three-dimensional surveys of the territory by </a:t>
            </a:r>
            <a:r>
              <a:rPr lang="en-US" sz="1600" dirty="0" smtClean="0">
                <a:solidFill>
                  <a:schemeClr val="bg1"/>
                </a:solidFill>
              </a:rPr>
              <a:t>superimposing </a:t>
            </a:r>
            <a:r>
              <a:rPr lang="en-US" sz="1600" dirty="0">
                <a:solidFill>
                  <a:schemeClr val="bg1"/>
                </a:solidFill>
              </a:rPr>
              <a:t>images containing the data necessary for performing surface calculations, for controlling the degree of soil moisture and for evaluating the ripeness of fruits for the harvest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1600" dirty="0">
                <a:solidFill>
                  <a:schemeClr val="bg1"/>
                </a:solidFill>
              </a:rPr>
              <a:t>Electric cars to move inside the agricultural farm to avoid pollution due to fuel combustion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1600" dirty="0">
                <a:solidFill>
                  <a:schemeClr val="bg1"/>
                </a:solidFill>
              </a:rPr>
              <a:t> Filters to drain water and to filter fumes so to remove polluting elements: chemical, organic and inorganic elements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1600" dirty="0">
                <a:solidFill>
                  <a:schemeClr val="bg1"/>
                </a:solidFill>
              </a:rPr>
              <a:t>Conveyor roller , machines  to check soil and water level for precise agriculture using robotics and software that, includes a database useful to improve production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Compost </a:t>
            </a:r>
            <a:r>
              <a:rPr lang="en-US" sz="1600" dirty="0">
                <a:solidFill>
                  <a:schemeClr val="bg1"/>
                </a:solidFill>
              </a:rPr>
              <a:t>as a result of the composition and humification of a mixture of organic materials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  <a:endParaRPr lang="en-US" sz="1600" dirty="0"/>
          </a:p>
          <a:p>
            <a:r>
              <a:rPr lang="en-US" sz="1600" dirty="0">
                <a:solidFill>
                  <a:schemeClr val="bg1"/>
                </a:solidFill>
              </a:rPr>
              <a:t>Renewable energies are energy sources obtained from naturally replenished resources such as sunlight, wind, rain, geothermal heat.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it-IT" dirty="0"/>
          </a:p>
        </p:txBody>
      </p:sp>
      <p:sp>
        <p:nvSpPr>
          <p:cNvPr id="4" name="Freccia a destra 3">
            <a:hlinkClick r:id="rId2" action="ppaction://hlinksldjump"/>
          </p:cNvPr>
          <p:cNvSpPr/>
          <p:nvPr/>
        </p:nvSpPr>
        <p:spPr>
          <a:xfrm>
            <a:off x="8239874" y="4541178"/>
            <a:ext cx="544530" cy="359595"/>
          </a:xfrm>
          <a:prstGeom prst="right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sinistra 4">
            <a:hlinkClick r:id="rId3" action="ppaction://hlinksldjump"/>
          </p:cNvPr>
          <p:cNvSpPr/>
          <p:nvPr/>
        </p:nvSpPr>
        <p:spPr>
          <a:xfrm>
            <a:off x="523981" y="4541178"/>
            <a:ext cx="565079" cy="359595"/>
          </a:xfrm>
          <a:prstGeom prst="left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0204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10067">
        <p15:prstTrans prst="pageCurlDouble"/>
      </p:transition>
    </mc:Choice>
    <mc:Fallback xmlns="">
      <p:transition spd="slow" advTm="100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8"/>
          <p:cNvSpPr txBox="1">
            <a:spLocks noGrp="1"/>
          </p:cNvSpPr>
          <p:nvPr>
            <p:ph type="body" idx="1"/>
          </p:nvPr>
        </p:nvSpPr>
        <p:spPr>
          <a:xfrm>
            <a:off x="819150" y="523750"/>
            <a:ext cx="7505700" cy="39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" sz="1500" dirty="0">
                <a:solidFill>
                  <a:schemeClr val="bg1"/>
                </a:solidFill>
              </a:rPr>
              <a:t>Logo della sostenibilità.</a:t>
            </a:r>
            <a:endParaRPr sz="1500" dirty="0">
              <a:solidFill>
                <a:schemeClr val="bg1"/>
              </a:solidFill>
            </a:endParaRPr>
          </a:p>
        </p:txBody>
      </p:sp>
      <p:pic>
        <p:nvPicPr>
          <p:cNvPr id="155" name="Google Shape;15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00" y="1138238"/>
            <a:ext cx="3810000" cy="28670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ccia a sinistra 3">
            <a:hlinkClick r:id="rId4" action="ppaction://hlinksldjump"/>
          </p:cNvPr>
          <p:cNvSpPr/>
          <p:nvPr/>
        </p:nvSpPr>
        <p:spPr>
          <a:xfrm>
            <a:off x="523981" y="4541178"/>
            <a:ext cx="565079" cy="359595"/>
          </a:xfrm>
          <a:prstGeom prst="left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5271">
        <p15:prstTrans prst="pageCurlDouble"/>
      </p:transition>
    </mc:Choice>
    <mc:Fallback xmlns="">
      <p:transition spd="slow" advTm="52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Azienda ecosostenibile</Template>
  <TotalTime>88</TotalTime>
  <Words>367</Words>
  <Application>Microsoft Office PowerPoint</Application>
  <PresentationFormat>Presentazione su schermo (16:9)</PresentationFormat>
  <Paragraphs>30</Paragraphs>
  <Slides>6</Slides>
  <Notes>5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Nunito</vt:lpstr>
      <vt:lpstr>Calibri</vt:lpstr>
      <vt:lpstr>Shift</vt:lpstr>
      <vt:lpstr>Eco-friendly farm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Eco-friendly farm</dc:title>
  <dc:creator>Acer</dc:creator>
  <cp:lastModifiedBy>Acer</cp:lastModifiedBy>
  <cp:revision>11</cp:revision>
  <dcterms:modified xsi:type="dcterms:W3CDTF">2021-01-20T14:42:47Z</dcterms:modified>
</cp:coreProperties>
</file>